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07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102;&#1076;&#1078;&#1077;&#1090;%202016-2018\&#1048;&#1089;&#1087;&#1086;&#1083;&#1085;&#1077;&#1085;&#1080;&#1077;%202016%20&#1075;&#1086;&#1076;\&#1055;&#1088;&#1080;&#1083;&#1086;&#1078;&#1077;&#1085;&#1080;&#1077;%201%20-%20&#1044;&#1086;&#1093;&#1086;&#1076;&#1099;-2016.-%20&#1076;&#1077;&#1082;&#1072;&#1073;&#1088;&#1100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102;&#1076;&#1078;&#1077;&#1090;%202017-2019\&#1048;&#1089;&#1087;&#1086;&#1083;&#1085;&#1077;&#1085;&#1080;&#1077;%202017%20&#1075;&#1086;&#1076;\&#1055;&#1088;&#1080;&#1083;&#1086;&#1078;&#1077;&#1085;&#1080;&#1077;%202%20-%20&#1056;,%20&#1055;&#1088;,%20&#1062;&#1089;&#1090;%20&#1080;%20&#1042;&#1056;%20-2017(&#1075;&#1086;&#1076;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102;&#1076;&#1078;&#1077;&#1090;%202017-2019\&#1048;&#1089;&#1087;&#1086;&#1083;&#1085;&#1077;&#1085;&#1080;&#1077;%202017%20&#1075;&#1086;&#1076;\&#1055;&#1088;&#1080;&#1083;&#1086;&#1078;&#1077;&#1085;&#1080;&#1077;%204%20-%20&#1055;&#1088;&#1086;&#1075;&#1088;&#1072;&#1084;&#1084;&#1099;%202017(&#1075;&#1086;&#1076;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825834917437378E-2"/>
          <c:y val="9.2432734489196949E-2"/>
          <c:w val="0.53731280645014168"/>
          <c:h val="0.81513453102160616"/>
        </c:manualLayout>
      </c:layout>
      <c:pie3DChart>
        <c:varyColors val="1"/>
        <c:ser>
          <c:idx val="1"/>
          <c:order val="1"/>
          <c:explosion val="25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Лист1!$B$15:$B$38</c:f>
              <c:strCache>
                <c:ptCount val="10"/>
                <c:pt idx="0">
                  <c:v>НДФЛ</c:v>
                </c:pt>
                <c:pt idx="1">
                  <c:v>АКЦЫЗЫ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ПЛАТЕЖИ ПРИ ПОЛЬЗОВАНИИ ПРИРОДНЫМИ РЕСУРСАМИ </c:v>
                </c:pt>
                <c:pt idx="6">
                  <c:v>ДОХОДЫ ОТ ОКАЗАНИЯ ПЛАТНЫХ УСЛУГ (РАБОТ) И КОМПЕНСАЦИИ ЗАТРАТ ГОСУДАРСТВА</c:v>
                </c:pt>
                <c:pt idx="7">
                  <c:v>ДОХОДЫ ОТ ПРОДАЖИ МАТЕРИАЛЬНЫХ И НЕМАТЕРИАЛЬНЫХ АКТИВОВ </c:v>
                </c:pt>
                <c:pt idx="8">
                  <c:v>ШТРАФЫ, САНКЦИИ, ВОЗМЕЩЕНИЕ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Лист1!$D$15:$D$38</c:f>
              <c:numCache>
                <c:formatCode>#,##0.00</c:formatCode>
                <c:ptCount val="10"/>
                <c:pt idx="0">
                  <c:v>164857.80079000001</c:v>
                </c:pt>
                <c:pt idx="1">
                  <c:v>16092.951580000001</c:v>
                </c:pt>
                <c:pt idx="2">
                  <c:v>10847.02447</c:v>
                </c:pt>
                <c:pt idx="3">
                  <c:v>3779.83959</c:v>
                </c:pt>
                <c:pt idx="4">
                  <c:v>35996.571960000008</c:v>
                </c:pt>
                <c:pt idx="5">
                  <c:v>2373.9697799999999</c:v>
                </c:pt>
                <c:pt idx="6">
                  <c:v>529.92398000000003</c:v>
                </c:pt>
                <c:pt idx="7">
                  <c:v>24724.659479999998</c:v>
                </c:pt>
                <c:pt idx="8">
                  <c:v>1741.5517500000001</c:v>
                </c:pt>
                <c:pt idx="9">
                  <c:v>12.016</c:v>
                </c:pt>
              </c:numCache>
            </c:numRef>
          </c:val>
        </c:ser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Лист1!$B$15:$B$38</c:f>
              <c:strCache>
                <c:ptCount val="10"/>
                <c:pt idx="0">
                  <c:v>НДФЛ</c:v>
                </c:pt>
                <c:pt idx="1">
                  <c:v>АКЦЫЗЫ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ПЛАТЕЖИ ПРИ ПОЛЬЗОВАНИИ ПРИРОДНЫМИ РЕСУРСАМИ </c:v>
                </c:pt>
                <c:pt idx="6">
                  <c:v>ДОХОДЫ ОТ ОКАЗАНИЯ ПЛАТНЫХ УСЛУГ (РАБОТ) И КОМПЕНСАЦИИ ЗАТРАТ ГОСУДАРСТВА</c:v>
                </c:pt>
                <c:pt idx="7">
                  <c:v>ДОХОДЫ ОТ ПРОДАЖИ МАТЕРИАЛЬНЫХ И НЕМАТЕРИАЛЬНЫХ АКТИВОВ </c:v>
                </c:pt>
                <c:pt idx="8">
                  <c:v>ШТРАФЫ, САНКЦИИ, ВОЗМЕЩЕНИЕ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Лист1!$C$15:$C$38</c:f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gradFill>
      <a:gsLst>
        <a:gs pos="0">
          <a:srgbClr val="03D4A8"/>
        </a:gs>
        <a:gs pos="25000">
          <a:srgbClr val="21D6E0"/>
        </a:gs>
        <a:gs pos="88000">
          <a:srgbClr val="0087E6"/>
        </a:gs>
        <a:gs pos="100000">
          <a:srgbClr val="005CBF"/>
        </a:gs>
      </a:gsLst>
      <a:lin ang="13500000" scaled="1"/>
    </a:gra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Исполненно 2017</c:v>
                </c:pt>
              </c:strCache>
            </c:strRef>
          </c:tx>
          <c:invertIfNegative val="0"/>
          <c:cat>
            <c:strRef>
              <c:f>Лист1!$A$4:$A$7</c:f>
              <c:strCache>
                <c:ptCount val="4"/>
                <c:pt idx="0">
                  <c:v>Межбюджетные трансферты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Дотации</c:v>
                </c:pt>
              </c:strCache>
            </c:strRef>
          </c:cat>
          <c:val>
            <c:numRef>
              <c:f>Лист1!$B$4:$B$7</c:f>
              <c:numCache>
                <c:formatCode>#,##0.000</c:formatCode>
                <c:ptCount val="4"/>
                <c:pt idx="0">
                  <c:v>141.9</c:v>
                </c:pt>
                <c:pt idx="1">
                  <c:v>334262.80900000001</c:v>
                </c:pt>
                <c:pt idx="2">
                  <c:v>41886.347999999998</c:v>
                </c:pt>
                <c:pt idx="3">
                  <c:v>6293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Исполненно 2018</c:v>
                </c:pt>
              </c:strCache>
            </c:strRef>
          </c:tx>
          <c:invertIfNegative val="0"/>
          <c:cat>
            <c:strRef>
              <c:f>Лист1!$A$4:$A$7</c:f>
              <c:strCache>
                <c:ptCount val="4"/>
                <c:pt idx="0">
                  <c:v>Межбюджетные трансферты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Дотации</c:v>
                </c:pt>
              </c:strCache>
            </c:strRef>
          </c:cat>
          <c:val>
            <c:numRef>
              <c:f>Лист1!$C$4:$C$7</c:f>
              <c:numCache>
                <c:formatCode>#,##0.000</c:formatCode>
                <c:ptCount val="4"/>
                <c:pt idx="0">
                  <c:v>33889.699999999997</c:v>
                </c:pt>
                <c:pt idx="1">
                  <c:v>354423.55699999997</c:v>
                </c:pt>
                <c:pt idx="2">
                  <c:v>56752.605000000003</c:v>
                </c:pt>
                <c:pt idx="3">
                  <c:v>27251.129000000001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016704"/>
        <c:axId val="40604800"/>
        <c:axId val="0"/>
      </c:bar3DChart>
      <c:catAx>
        <c:axId val="37016704"/>
        <c:scaling>
          <c:orientation val="minMax"/>
        </c:scaling>
        <c:delete val="0"/>
        <c:axPos val="b"/>
        <c:majorTickMark val="none"/>
        <c:minorTickMark val="none"/>
        <c:tickLblPos val="nextTo"/>
        <c:crossAx val="40604800"/>
        <c:crosses val="autoZero"/>
        <c:auto val="1"/>
        <c:lblAlgn val="ctr"/>
        <c:lblOffset val="100"/>
        <c:noMultiLvlLbl val="0"/>
      </c:catAx>
      <c:valAx>
        <c:axId val="406048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Тыс. </a:t>
                </a:r>
                <a:r>
                  <a:rPr lang="ru-RU" dirty="0" err="1" smtClean="0"/>
                  <a:t>руб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1.9166749417223065E-2"/>
              <c:y val="0.37321477162762917"/>
            </c:manualLayout>
          </c:layout>
          <c:overlay val="0"/>
        </c:title>
        <c:numFmt formatCode="#,##0.000" sourceLinked="1"/>
        <c:majorTickMark val="none"/>
        <c:minorTickMark val="none"/>
        <c:tickLblPos val="nextTo"/>
        <c:crossAx val="370167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86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345591230604009E-2"/>
          <c:y val="8.2931761105376811E-2"/>
          <c:w val="0.52624461479588691"/>
          <c:h val="0.81078564742130754"/>
        </c:manualLayout>
      </c:layout>
      <c:pie3DChart>
        <c:varyColors val="1"/>
        <c:ser>
          <c:idx val="19"/>
          <c:order val="19"/>
          <c:explosion val="25"/>
          <c:dPt>
            <c:idx val="5"/>
            <c:bubble3D val="0"/>
            <c:explosion val="46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БЮДЖЕТА'!$X$14:$X$548</c:f>
              <c:numCache>
                <c:formatCode>#,##0.000</c:formatCode>
                <c:ptCount val="12"/>
                <c:pt idx="0">
                  <c:v>71174.137999999977</c:v>
                </c:pt>
                <c:pt idx="1">
                  <c:v>1712.2</c:v>
                </c:pt>
                <c:pt idx="2">
                  <c:v>22.13</c:v>
                </c:pt>
                <c:pt idx="3">
                  <c:v>27692.753000000001</c:v>
                </c:pt>
                <c:pt idx="4">
                  <c:v>20501.476610000002</c:v>
                </c:pt>
                <c:pt idx="5">
                  <c:v>462067.72199999989</c:v>
                </c:pt>
                <c:pt idx="6">
                  <c:v>24722.652000000002</c:v>
                </c:pt>
                <c:pt idx="7">
                  <c:v>8652.1970000000001</c:v>
                </c:pt>
                <c:pt idx="8">
                  <c:v>150</c:v>
                </c:pt>
                <c:pt idx="9">
                  <c:v>2548.1799999999998</c:v>
                </c:pt>
                <c:pt idx="10">
                  <c:v>2.8660000000000001</c:v>
                </c:pt>
                <c:pt idx="11">
                  <c:v>20294</c:v>
                </c:pt>
              </c:numCache>
            </c:numRef>
          </c:val>
        </c:ser>
        <c:ser>
          <c:idx val="18"/>
          <c:order val="18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БЮДЖЕТА'!$W$14:$W$548</c:f>
            </c:numRef>
          </c:val>
        </c:ser>
        <c:ser>
          <c:idx val="17"/>
          <c:order val="17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БЮДЖЕТА'!$V$14:$V$548</c:f>
            </c:numRef>
          </c:val>
        </c:ser>
        <c:ser>
          <c:idx val="16"/>
          <c:order val="16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БЮДЖЕТА'!$U$14:$U$548</c:f>
            </c:numRef>
          </c:val>
        </c:ser>
        <c:ser>
          <c:idx val="15"/>
          <c:order val="15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БЮДЖЕТА'!$T$14:$T$548</c:f>
            </c:numRef>
          </c:val>
        </c:ser>
        <c:ser>
          <c:idx val="14"/>
          <c:order val="14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БЮДЖЕТА'!$S$14:$S$548</c:f>
            </c:numRef>
          </c:val>
        </c:ser>
        <c:ser>
          <c:idx val="13"/>
          <c:order val="13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БЮДЖЕТА'!$R$14:$R$548</c:f>
            </c:numRef>
          </c:val>
        </c:ser>
        <c:ser>
          <c:idx val="12"/>
          <c:order val="12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БЮДЖЕТА'!$Q$14:$Q$548</c:f>
            </c:numRef>
          </c:val>
        </c:ser>
        <c:ser>
          <c:idx val="11"/>
          <c:order val="11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БЮДЖЕТА'!$P$14:$P$548</c:f>
            </c:numRef>
          </c:val>
        </c:ser>
        <c:ser>
          <c:idx val="10"/>
          <c:order val="1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БЮДЖЕТА'!$O$14:$O$548</c:f>
            </c:numRef>
          </c:val>
        </c:ser>
        <c:ser>
          <c:idx val="9"/>
          <c:order val="9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БЮДЖЕТА'!$N$14:$N$548</c:f>
            </c:numRef>
          </c:val>
        </c:ser>
        <c:ser>
          <c:idx val="8"/>
          <c:order val="8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БЮДЖЕТА'!$M$14:$M$548</c:f>
            </c:numRef>
          </c:val>
        </c:ser>
        <c:ser>
          <c:idx val="7"/>
          <c:order val="7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БЮДЖЕТА'!$L$14:$L$548</c:f>
            </c:numRef>
          </c:val>
        </c:ser>
        <c:ser>
          <c:idx val="6"/>
          <c:order val="6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БЮДЖЕТА'!$K$14:$K$548</c:f>
            </c:numRef>
          </c:val>
        </c:ser>
        <c:ser>
          <c:idx val="5"/>
          <c:order val="5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БЮДЖЕТА'!$J$14:$J$548</c:f>
            </c:numRef>
          </c:val>
        </c:ser>
        <c:ser>
          <c:idx val="4"/>
          <c:order val="4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БЮДЖЕТА'!$I$14:$I$548</c:f>
            </c:numRef>
          </c:val>
        </c:ser>
        <c:ser>
          <c:idx val="3"/>
          <c:order val="3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БЮДЖЕТА'!$H$14:$H$548</c:f>
            </c:numRef>
          </c:val>
        </c:ser>
        <c:ser>
          <c:idx val="2"/>
          <c:order val="2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БЮДЖЕТА'!$G$14:$G$548</c:f>
            </c:numRef>
          </c:val>
        </c:ser>
        <c:ser>
          <c:idx val="1"/>
          <c:order val="1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БЮДЖЕТА'!$F$14:$F$548</c:f>
            </c:numRef>
          </c:val>
        </c:ser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БЮДЖЕТА'!$E$14:$E$548</c:f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559324845567459"/>
          <c:y val="2.5212545544339143E-2"/>
          <c:w val="0.31327937284808616"/>
          <c:h val="0.95407498972682281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E6DCAC">
            <a:alpha val="67000"/>
            <a:lumMod val="65000"/>
            <a:lumOff val="35000"/>
          </a:srgbClr>
        </a:gs>
        <a:gs pos="12000">
          <a:srgbClr val="E6D78A"/>
        </a:gs>
        <a:gs pos="30000">
          <a:srgbClr val="C7AC4C"/>
        </a:gs>
        <a:gs pos="45000">
          <a:srgbClr val="E6D78A"/>
        </a:gs>
        <a:gs pos="77000">
          <a:srgbClr val="C7AC4C"/>
        </a:gs>
        <a:gs pos="100000">
          <a:srgbClr val="E6DCAC"/>
        </a:gs>
      </a:gsLst>
      <a:path path="circle">
        <a:fillToRect l="100000" t="100000"/>
      </a:path>
      <a:tileRect r="-100000" b="-100000"/>
    </a:gra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19"/>
          <c:order val="19"/>
          <c:explosion val="25"/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ln>
                <a:solidFill>
                  <a:srgbClr val="FFFF00"/>
                </a:solidFill>
              </a:ln>
            </c:spPr>
          </c:dPt>
          <c:dLbls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БЮДЖЕТА'!$X$9:$X$130</c:f>
              <c:numCache>
                <c:formatCode>#,##0.000</c:formatCode>
                <c:ptCount val="2"/>
                <c:pt idx="0">
                  <c:v>545113.77860999992</c:v>
                </c:pt>
                <c:pt idx="1">
                  <c:v>94426.538999999961</c:v>
                </c:pt>
              </c:numCache>
            </c:numRef>
          </c:val>
        </c:ser>
        <c:ser>
          <c:idx val="18"/>
          <c:order val="18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БЮДЖЕТА'!$W$9:$W$130</c:f>
            </c:numRef>
          </c:val>
        </c:ser>
        <c:ser>
          <c:idx val="17"/>
          <c:order val="17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БЮДЖЕТА'!$V$9:$V$130</c:f>
            </c:numRef>
          </c:val>
        </c:ser>
        <c:ser>
          <c:idx val="16"/>
          <c:order val="16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БЮДЖЕТА'!$U$9:$U$130</c:f>
            </c:numRef>
          </c:val>
        </c:ser>
        <c:ser>
          <c:idx val="15"/>
          <c:order val="15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БЮДЖЕТА'!$T$9:$T$130</c:f>
            </c:numRef>
          </c:val>
        </c:ser>
        <c:ser>
          <c:idx val="14"/>
          <c:order val="14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БЮДЖЕТА'!$S$9:$S$130</c:f>
            </c:numRef>
          </c:val>
        </c:ser>
        <c:ser>
          <c:idx val="13"/>
          <c:order val="13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БЮДЖЕТА'!$R$9:$R$130</c:f>
            </c:numRef>
          </c:val>
        </c:ser>
        <c:ser>
          <c:idx val="12"/>
          <c:order val="12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БЮДЖЕТА'!$Q$9:$Q$130</c:f>
            </c:numRef>
          </c:val>
        </c:ser>
        <c:ser>
          <c:idx val="11"/>
          <c:order val="11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БЮДЖЕТА'!$P$9:$P$130</c:f>
            </c:numRef>
          </c:val>
        </c:ser>
        <c:ser>
          <c:idx val="10"/>
          <c:order val="10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БЮДЖЕТА'!$O$9:$O$130</c:f>
            </c:numRef>
          </c:val>
        </c:ser>
        <c:ser>
          <c:idx val="9"/>
          <c:order val="9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БЮДЖЕТА'!$N$9:$N$130</c:f>
            </c:numRef>
          </c:val>
        </c:ser>
        <c:ser>
          <c:idx val="8"/>
          <c:order val="8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БЮДЖЕТА'!$M$9:$M$130</c:f>
            </c:numRef>
          </c:val>
        </c:ser>
        <c:ser>
          <c:idx val="7"/>
          <c:order val="7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БЮДЖЕТА'!$L$9:$L$130</c:f>
            </c:numRef>
          </c:val>
        </c:ser>
        <c:ser>
          <c:idx val="6"/>
          <c:order val="6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БЮДЖЕТА'!$K$9:$K$130</c:f>
            </c:numRef>
          </c:val>
        </c:ser>
        <c:ser>
          <c:idx val="5"/>
          <c:order val="5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БЮДЖЕТА'!$J$9:$J$130</c:f>
            </c:numRef>
          </c:val>
        </c:ser>
        <c:ser>
          <c:idx val="4"/>
          <c:order val="4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БЮДЖЕТА'!$I$9:$I$130</c:f>
            </c:numRef>
          </c:val>
        </c:ser>
        <c:ser>
          <c:idx val="3"/>
          <c:order val="3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БЮДЖЕТА'!$H$9:$H$130</c:f>
            </c:numRef>
          </c:val>
        </c:ser>
        <c:ser>
          <c:idx val="2"/>
          <c:order val="2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БЮДЖЕТА'!$G$9:$G$130</c:f>
            </c:numRef>
          </c:val>
        </c:ser>
        <c:ser>
          <c:idx val="1"/>
          <c:order val="1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БЮДЖЕТА'!$F$9:$F$130</c:f>
            </c:numRef>
          </c:val>
        </c:ser>
        <c:ser>
          <c:idx val="0"/>
          <c:order val="0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БЮДЖЕТА'!$E$9:$E$130</c:f>
            </c:numRef>
          </c:val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410220120469709"/>
          <c:y val="0.28843615329290895"/>
          <c:w val="0.33669592267525833"/>
          <c:h val="0.2815681298569164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DDEBCF"/>
        </a:gs>
        <a:gs pos="68000">
          <a:srgbClr val="9CB86E"/>
        </a:gs>
        <a:gs pos="100000">
          <a:srgbClr val="156B13"/>
        </a:gs>
      </a:gsLst>
      <a:path path="circle">
        <a:fillToRect l="100000" t="100000"/>
      </a:path>
      <a:tileRect r="-100000" b="-100000"/>
    </a:gradFill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BF6B7-B607-4AA4-AAED-CB637ACB74DA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0997C-18DE-437E-B40F-58B784E99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042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0997C-18DE-437E-B40F-58B784E99AA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204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287EA5-BB56-448E-BFB5-6C2105911127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93305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>Отчет об исполнении бюджета Михайловского муниципального района за </a:t>
            </a:r>
            <a:r>
              <a:rPr lang="ru-RU" dirty="0" smtClean="0">
                <a:effectLst/>
              </a:rPr>
              <a:t>2018 </a:t>
            </a:r>
            <a:r>
              <a:rPr lang="ru-RU" dirty="0">
                <a:effectLst/>
              </a:rPr>
              <a:t>год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Безымян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76672"/>
            <a:ext cx="1216719" cy="1523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94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3058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Исполнение бюджета по отраслям в 2018 году </a:t>
            </a:r>
            <a:br>
              <a:rPr lang="ru-RU" sz="3200" b="1" dirty="0" smtClean="0"/>
            </a:br>
            <a:r>
              <a:rPr lang="ru-RU" sz="3200" b="1" dirty="0" smtClean="0"/>
              <a:t>(тыс. руб.)</a:t>
            </a:r>
            <a:endParaRPr lang="ru-RU" sz="32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174243"/>
              </p:ext>
            </p:extLst>
          </p:nvPr>
        </p:nvGraphicFramePr>
        <p:xfrm>
          <a:off x="395536" y="1484784"/>
          <a:ext cx="8424936" cy="51930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6768"/>
                <a:gridCol w="1111450"/>
                <a:gridCol w="1058015"/>
                <a:gridCol w="1068703"/>
              </a:tblGrid>
              <a:tr h="5272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Годовой план</a:t>
                      </a:r>
                      <a:endParaRPr lang="ru-RU" sz="11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1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% Исполнения </a:t>
                      </a:r>
                      <a:endParaRPr lang="ru-RU" sz="11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5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83 166,637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82 149,236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98,78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7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773,240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773,240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6675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592,898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502,456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84,75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7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61 474,474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49 384,307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80,33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5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19 465,543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19 256,487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97,19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5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511 502,781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511 287,784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314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60 268,289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60 021,662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99,59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314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7 999,393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7 999,393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7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122,000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122,000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7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350,000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350,000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535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169,120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169,120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4353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БЮДЖЕТАМ СУБЪЕКТОВ РОССИЙСКОЙ ФЕДЕРАЦИИ И МУНИЦИПАЛЬНЫХ ОБРАЗОВАНИЙ ОБЩЕГО ХАРАКТЕРА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21 210,000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21 2210,000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031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Структура расходов бюджета по отраслям</a:t>
            </a:r>
            <a:endParaRPr lang="ru-RU" sz="3600" b="1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2426042"/>
              </p:ext>
            </p:extLst>
          </p:nvPr>
        </p:nvGraphicFramePr>
        <p:xfrm>
          <a:off x="251520" y="1340768"/>
          <a:ext cx="871296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3615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/>
              <a:t>Исполнение районного бюджета за 2018 год</a:t>
            </a:r>
            <a:endParaRPr lang="ru-RU" sz="3200" b="1" i="1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148486"/>
              </p:ext>
            </p:extLst>
          </p:nvPr>
        </p:nvGraphicFramePr>
        <p:xfrm>
          <a:off x="683568" y="1196752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9703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/>
              <a:t>Исполнение районного бюджета в рамках муниципальных программ за 2018 год</a:t>
            </a:r>
            <a:endParaRPr lang="ru-RU" sz="3200" b="1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560493"/>
              </p:ext>
            </p:extLst>
          </p:nvPr>
        </p:nvGraphicFramePr>
        <p:xfrm>
          <a:off x="179512" y="1196752"/>
          <a:ext cx="8640960" cy="5354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92688"/>
                <a:gridCol w="936104"/>
                <a:gridCol w="792088"/>
                <a:gridCol w="720080"/>
              </a:tblGrid>
              <a:tr h="124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Наименование показателя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Годовой план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Исполнено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% исполнения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«Обеспечение </a:t>
                      </a:r>
                      <a:r>
                        <a:rPr lang="ru-RU" sz="900" u="none" strike="noStrike" dirty="0">
                          <a:effectLst/>
                        </a:rPr>
                        <a:t>жилье молодых семей Михайловского </a:t>
                      </a:r>
                      <a:r>
                        <a:rPr lang="ru-RU" sz="900" u="none" strike="noStrike" dirty="0" smtClean="0">
                          <a:effectLst/>
                        </a:rPr>
                        <a:t>муниципального района 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2 787,542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2 787,542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100,00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2514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МП </a:t>
                      </a:r>
                      <a:r>
                        <a:rPr lang="ru-RU" sz="900" u="none" strike="noStrike" dirty="0" smtClean="0">
                          <a:effectLst/>
                        </a:rPr>
                        <a:t>«Развитие </a:t>
                      </a:r>
                      <a:r>
                        <a:rPr lang="ru-RU" sz="900" u="none" strike="noStrike" dirty="0">
                          <a:effectLst/>
                        </a:rPr>
                        <a:t>дополнительного образования в сфере культуры и искусства </a:t>
                      </a:r>
                      <a:r>
                        <a:rPr lang="ru-RU" sz="900" u="none" strike="noStrike" dirty="0" smtClean="0">
                          <a:effectLst/>
                        </a:rPr>
                        <a:t>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12 012,997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12 012,997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1954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МП </a:t>
                      </a:r>
                      <a:r>
                        <a:rPr lang="ru-RU" sz="900" u="none" strike="noStrike" dirty="0" smtClean="0">
                          <a:effectLst/>
                        </a:rPr>
                        <a:t>«Развития </a:t>
                      </a:r>
                      <a:r>
                        <a:rPr lang="ru-RU" sz="900" u="none" strike="noStrike" dirty="0">
                          <a:effectLst/>
                        </a:rPr>
                        <a:t>образования Михайловского </a:t>
                      </a:r>
                      <a:r>
                        <a:rPr lang="ru-RU" sz="900" u="none" strike="noStrike" dirty="0" smtClean="0">
                          <a:effectLst/>
                        </a:rPr>
                        <a:t>муниципального </a:t>
                      </a:r>
                      <a:r>
                        <a:rPr lang="ru-RU" sz="900" u="none" strike="noStrike" dirty="0">
                          <a:effectLst/>
                        </a:rPr>
                        <a:t>района </a:t>
                      </a:r>
                      <a:r>
                        <a:rPr lang="ru-RU" sz="900" u="none" strike="noStrike" dirty="0" smtClean="0">
                          <a:effectLst/>
                        </a:rPr>
                        <a:t>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496 497,921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496 283,049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99,96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«Развитие </a:t>
                      </a:r>
                      <a:r>
                        <a:rPr lang="ru-RU" sz="900" u="none" strike="noStrike" dirty="0">
                          <a:effectLst/>
                        </a:rPr>
                        <a:t>муниципальной службы в администрации Михайловского </a:t>
                      </a:r>
                      <a:r>
                        <a:rPr lang="ru-RU" sz="900" u="none" strike="noStrike" dirty="0" smtClean="0">
                          <a:effectLst/>
                        </a:rPr>
                        <a:t>муниципального района»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25,900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25,900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366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«Доступная </a:t>
                      </a:r>
                      <a:r>
                        <a:rPr lang="ru-RU" sz="900" u="none" strike="noStrike" dirty="0">
                          <a:effectLst/>
                        </a:rPr>
                        <a:t>среда для инвалидов Михайловского </a:t>
                      </a:r>
                      <a:r>
                        <a:rPr lang="ru-RU" sz="900" u="none" strike="noStrike" dirty="0" smtClean="0">
                          <a:effectLst/>
                        </a:rPr>
                        <a:t>муниципального района»"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30,000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30,000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0155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МП </a:t>
                      </a:r>
                      <a:r>
                        <a:rPr lang="ru-RU" sz="900" u="none" strike="noStrike" dirty="0" smtClean="0">
                          <a:effectLst/>
                        </a:rPr>
                        <a:t>«Комплексные </a:t>
                      </a:r>
                      <a:r>
                        <a:rPr lang="ru-RU" sz="900" u="none" strike="noStrike" dirty="0">
                          <a:effectLst/>
                        </a:rPr>
                        <a:t>меры по противодействию употреблению наркотиков в Михайловском муниципальном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районе»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30,000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30,000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100,00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3049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«Профилактика </a:t>
                      </a:r>
                      <a:r>
                        <a:rPr lang="ru-RU" sz="900" u="none" strike="noStrike" dirty="0">
                          <a:effectLst/>
                        </a:rPr>
                        <a:t>правонарушений в Михайловском муниципальном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районе»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50,000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50,000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100,00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«Развитие </a:t>
                      </a:r>
                      <a:r>
                        <a:rPr lang="ru-RU" sz="900" u="none" strike="noStrike" dirty="0">
                          <a:effectLst/>
                        </a:rPr>
                        <a:t>малоэтажного жилищного строительства на территории Михайловского муниципального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района»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4 711,056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4 711,055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«Обеспечение </a:t>
                      </a:r>
                      <a:r>
                        <a:rPr lang="ru-RU" sz="900" u="none" strike="noStrike" dirty="0">
                          <a:effectLst/>
                        </a:rPr>
                        <a:t>содержания, ремонта автомобильных дорог, мест общего пользования (тротуаров, скверов, </a:t>
                      </a:r>
                      <a:r>
                        <a:rPr lang="ru-RU" sz="900" u="none" strike="noStrike" dirty="0" smtClean="0">
                          <a:effectLst/>
                        </a:rPr>
                        <a:t>          пешеходных </a:t>
                      </a:r>
                      <a:r>
                        <a:rPr lang="ru-RU" sz="900" u="none" strike="noStrike" dirty="0">
                          <a:effectLst/>
                        </a:rPr>
                        <a:t>дорожек и переходов) и сооружений на них Михайловского муниципального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района» 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28 176,864</a:t>
                      </a:r>
                      <a:endParaRPr lang="ru-RU" sz="105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26 529,134</a:t>
                      </a:r>
                      <a:endParaRPr lang="ru-RU" sz="105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94,15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«Патриотическое </a:t>
                      </a:r>
                      <a:r>
                        <a:rPr lang="ru-RU" sz="900" u="none" strike="noStrike" dirty="0">
                          <a:effectLst/>
                        </a:rPr>
                        <a:t>воспитание граждан Михайловского муниципального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района»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20,000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20,000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1954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МП </a:t>
                      </a:r>
                      <a:r>
                        <a:rPr lang="ru-RU" sz="900" u="none" strike="noStrike" dirty="0" smtClean="0">
                          <a:effectLst/>
                        </a:rPr>
                        <a:t>«Молодежная политика </a:t>
                      </a:r>
                      <a:r>
                        <a:rPr lang="ru-RU" sz="900" u="none" strike="noStrike" dirty="0">
                          <a:effectLst/>
                        </a:rPr>
                        <a:t>Михайловского муниципального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района»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42,400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42,400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366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«Юные </a:t>
                      </a:r>
                      <a:r>
                        <a:rPr lang="ru-RU" sz="900" u="none" strike="noStrike" dirty="0">
                          <a:effectLst/>
                        </a:rPr>
                        <a:t>таланты Михайловского муниципального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района»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10,000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10,000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«Развитие </a:t>
                      </a:r>
                      <a:r>
                        <a:rPr lang="ru-RU" sz="900" u="none" strike="noStrike" dirty="0">
                          <a:effectLst/>
                        </a:rPr>
                        <a:t>физической культуры и спорта Михайловского муниципального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района»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122,000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122,000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366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МП  </a:t>
                      </a:r>
                      <a:r>
                        <a:rPr lang="ru-RU" sz="900" u="none" strike="noStrike" dirty="0" smtClean="0">
                          <a:effectLst/>
                        </a:rPr>
                        <a:t>«Развитие </a:t>
                      </a:r>
                      <a:r>
                        <a:rPr lang="ru-RU" sz="900" u="none" strike="noStrike" dirty="0">
                          <a:effectLst/>
                        </a:rPr>
                        <a:t>культуры Михайловского муниципального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района»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59 348,276</a:t>
                      </a:r>
                      <a:endParaRPr lang="ru-RU" sz="105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59 101,649</a:t>
                      </a:r>
                      <a:endParaRPr lang="ru-RU" sz="105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99,58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673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«Профилактика </a:t>
                      </a:r>
                      <a:r>
                        <a:rPr lang="ru-RU" sz="900" u="none" strike="noStrike" dirty="0">
                          <a:effectLst/>
                        </a:rPr>
                        <a:t>терроризма и противодействие экстремизму на территории Михайловского муниципального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района»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10,000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9,900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99,00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7654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«Программа </a:t>
                      </a:r>
                      <a:r>
                        <a:rPr lang="ru-RU" sz="900" u="none" strike="noStrike" dirty="0">
                          <a:effectLst/>
                        </a:rPr>
                        <a:t>комплексного развития систем коммунальной инфраструктуры Михайловского муниципального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района»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10 583,615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10 450,042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98,74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35767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«Развитие </a:t>
                      </a:r>
                      <a:r>
                        <a:rPr lang="ru-RU" sz="900" u="none" strike="noStrike" dirty="0">
                          <a:effectLst/>
                        </a:rPr>
                        <a:t>Многофункционального центра предоставления государственных и муниципальных услуг населению </a:t>
                      </a:r>
                      <a:r>
                        <a:rPr lang="ru-RU" sz="900" u="none" strike="noStrike" dirty="0" smtClean="0">
                          <a:effectLst/>
                        </a:rPr>
                        <a:t>  Михайловского </a:t>
                      </a:r>
                      <a:r>
                        <a:rPr lang="ru-RU" sz="900" u="none" strike="noStrike" dirty="0">
                          <a:effectLst/>
                        </a:rPr>
                        <a:t>муниципального района Приморского </a:t>
                      </a:r>
                      <a:r>
                        <a:rPr lang="ru-RU" sz="900" u="none" strike="noStrike" dirty="0" smtClean="0">
                          <a:effectLst/>
                        </a:rPr>
                        <a:t>края» 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11 </a:t>
                      </a:r>
                      <a:r>
                        <a:rPr lang="ru-RU" sz="1050" u="none" strike="noStrike" dirty="0" smtClean="0">
                          <a:effectLst/>
                        </a:rPr>
                        <a:t>548,399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11 </a:t>
                      </a:r>
                      <a:r>
                        <a:rPr lang="ru-RU" sz="1050" u="none" strike="noStrike" dirty="0" smtClean="0">
                          <a:effectLst/>
                        </a:rPr>
                        <a:t>772,038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101,94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3893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effectLst/>
                          <a:latin typeface="Times New Roman"/>
                        </a:rPr>
                        <a:t>МП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/>
                        </a:rPr>
                        <a:t> «Обеспечение безопасности дорожного движения в Михайловском муниципальном районе»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19,966</a:t>
                      </a: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19,966</a:t>
                      </a:r>
                      <a:endParaRPr lang="ru-RU" sz="1050" b="0" i="0" u="none" strike="noStrike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</a:tr>
              <a:tr h="21901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effectLst/>
                          <a:latin typeface="Times New Roman"/>
                        </a:rPr>
                        <a:t>МП «Содержание и ремонт муниципального жилого фонда в Михайловском муниципальном районе»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8 258,654</a:t>
                      </a: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8 232,068</a:t>
                      </a:r>
                      <a:endParaRPr lang="ru-RU" sz="1050" b="0" i="0" u="none" strike="noStrike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99,68</a:t>
                      </a:r>
                      <a:endParaRPr lang="ru-RU" sz="1050" b="0" i="0" u="none" strike="noStrike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effectLst/>
                          <a:latin typeface="Times New Roman"/>
                        </a:rPr>
                        <a:t>МП «Противодействие коррупции на территории Михайловского муниципального района»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10,000</a:t>
                      </a: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9,900</a:t>
                      </a:r>
                      <a:endParaRPr lang="ru-RU" sz="1050" b="0" i="0" u="none" strike="noStrike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050" b="0" i="0" u="none" strike="noStrike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effectLst/>
                          <a:latin typeface="Times New Roman"/>
                        </a:rPr>
                        <a:t>МП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/>
                        </a:rPr>
                        <a:t> «Управление муниципальным имуществом и земельными ресурсами Михайловского муниципального района»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493,834</a:t>
                      </a: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490,005</a:t>
                      </a:r>
                      <a:endParaRPr lang="ru-RU" sz="1050" b="0" i="0" u="none" strike="noStrike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99,22</a:t>
                      </a:r>
                      <a:endParaRPr lang="ru-RU" sz="1050" b="0" i="0" u="none" strike="noStrike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224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206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i="1" dirty="0" smtClean="0"/>
              <a:t>Нормативная база бюджетного процесса</a:t>
            </a:r>
            <a:endParaRPr lang="ru-RU" sz="3000" b="1" i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71600" y="1556792"/>
            <a:ext cx="74888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Бюджетный кодекс Российской Федерации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2492896"/>
            <a:ext cx="2160240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Решение Думы Михайловского муниципального района от 21.12.2017 г. №250 «Об утверждении районного бюджета   Михайловского муниципального     района   на 2018 год и плановый период   2019 и 2020 годов»</a:t>
            </a:r>
            <a:endParaRPr lang="ru-RU" sz="1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91880" y="2492896"/>
            <a:ext cx="2160240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Федеральный закон от 06.10.2003 N 131-ФЗ "Об общих принципах организации местного самоуправления в Российской Федерации"</a:t>
            </a:r>
            <a:endParaRPr lang="ru-RU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80162" y="2481728"/>
            <a:ext cx="2088232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Положение о бюджетном процессе в Михайловском муниципальном районе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4941168"/>
            <a:ext cx="2016224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Основные направление бюджетной и налоговой политики в Михайловском муниципальном районе</a:t>
            </a:r>
            <a:endParaRPr lang="ru-RU" sz="1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63888" y="4929125"/>
            <a:ext cx="2088232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Устав Михайловского муниципального района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58236" y="4893824"/>
            <a:ext cx="2146212" cy="18448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Нормативные правовые акты Михайловского муниципального района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0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936104"/>
          </a:xfrm>
        </p:spPr>
        <p:txBody>
          <a:bodyPr>
            <a:normAutofit/>
          </a:bodyPr>
          <a:lstStyle/>
          <a:p>
            <a:pPr algn="ctr"/>
            <a:r>
              <a:rPr lang="ru-RU" sz="2500" b="1" i="1" dirty="0" smtClean="0"/>
              <a:t>Основные параметры бюджета Михайловского муниципального района за 2018 год (тыс. руб.)</a:t>
            </a:r>
            <a:endParaRPr lang="ru-RU" sz="2500" b="1" i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1988840"/>
            <a:ext cx="1944216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779 190,528</a:t>
            </a:r>
          </a:p>
          <a:p>
            <a:pPr algn="ctr"/>
            <a:r>
              <a:rPr lang="ru-RU" dirty="0" smtClean="0"/>
              <a:t>В </a:t>
            </a:r>
            <a:r>
              <a:rPr lang="ru-RU" dirty="0" err="1" smtClean="0"/>
              <a:t>т.ч</a:t>
            </a:r>
            <a:r>
              <a:rPr lang="ru-RU" dirty="0" smtClean="0"/>
              <a:t>. Собственные</a:t>
            </a:r>
          </a:p>
          <a:p>
            <a:pPr algn="ctr"/>
            <a:r>
              <a:rPr lang="ru-RU" dirty="0" smtClean="0"/>
              <a:t>312 688,000</a:t>
            </a:r>
          </a:p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139952" y="1988840"/>
            <a:ext cx="1872208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756 225,687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64288" y="1988840"/>
            <a:ext cx="1728192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22 964,841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340768"/>
            <a:ext cx="16561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47964" y="1340768"/>
            <a:ext cx="16561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96676" y="1340768"/>
            <a:ext cx="16561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ПРОФИЦИТ</a:t>
            </a:r>
            <a:endParaRPr lang="ru-RU" dirty="0"/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2843808" y="3068960"/>
            <a:ext cx="936104" cy="32403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люс 11"/>
          <p:cNvSpPr/>
          <p:nvPr/>
        </p:nvSpPr>
        <p:spPr>
          <a:xfrm>
            <a:off x="6444208" y="2924944"/>
            <a:ext cx="504056" cy="57606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99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/>
              <a:t>Основные параметры исполнения бюджета Михайловского муниципального района за 2018 год (тыс. руб.)</a:t>
            </a:r>
            <a:endParaRPr lang="ru-RU" sz="2800" b="1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201716"/>
              </p:ext>
            </p:extLst>
          </p:nvPr>
        </p:nvGraphicFramePr>
        <p:xfrm>
          <a:off x="611560" y="1474013"/>
          <a:ext cx="7776864" cy="45183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5713"/>
                <a:gridCol w="1645831"/>
                <a:gridCol w="1591388"/>
                <a:gridCol w="2093932"/>
              </a:tblGrid>
              <a:tr h="5896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Показатели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Факт </a:t>
                      </a:r>
                      <a:r>
                        <a:rPr lang="ru-RU" sz="2000" u="none" strike="noStrike" dirty="0" smtClean="0">
                          <a:effectLst/>
                        </a:rPr>
                        <a:t>2017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Факт </a:t>
                      </a:r>
                      <a:r>
                        <a:rPr lang="ru-RU" sz="2000" u="none" strike="noStrike" dirty="0" smtClean="0">
                          <a:effectLst/>
                        </a:rPr>
                        <a:t>2018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2018 г</a:t>
                      </a:r>
                      <a:r>
                        <a:rPr lang="ru-RU" sz="2000" u="none" strike="noStrike" dirty="0">
                          <a:effectLst/>
                        </a:rPr>
                        <a:t>. к </a:t>
                      </a:r>
                      <a:r>
                        <a:rPr lang="ru-RU" sz="2000" u="none" strike="noStrike" dirty="0" smtClean="0">
                          <a:effectLst/>
                        </a:rPr>
                        <a:t>2017 </a:t>
                      </a:r>
                      <a:r>
                        <a:rPr lang="ru-RU" sz="2000" u="none" strike="noStrike" dirty="0">
                          <a:effectLst/>
                        </a:rPr>
                        <a:t>г. (%)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5988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Доходы, в том числе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</a:t>
                      </a:r>
                      <a:r>
                        <a:rPr lang="ru-RU" sz="2000" u="none" strike="noStrike" dirty="0" smtClean="0">
                          <a:effectLst/>
                        </a:rPr>
                        <a:t>634 776,866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</a:t>
                      </a:r>
                      <a:r>
                        <a:rPr lang="ru-RU" sz="2000" u="none" strike="noStrike" dirty="0" smtClean="0">
                          <a:effectLst/>
                        </a:rPr>
                        <a:t>779 190,528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122,75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5988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Собственные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</a:t>
                      </a:r>
                      <a:r>
                        <a:rPr lang="ru-RU" sz="2000" u="none" strike="noStrike" dirty="0" smtClean="0">
                          <a:effectLst/>
                        </a:rPr>
                        <a:t>252 830,790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312 687,999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123,67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896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М</a:t>
                      </a:r>
                      <a:r>
                        <a:rPr lang="ru-RU" sz="2000" u="none" strike="noStrike" dirty="0" smtClean="0">
                          <a:effectLst/>
                        </a:rPr>
                        <a:t>ежбюджетные </a:t>
                      </a:r>
                      <a:r>
                        <a:rPr lang="ru-RU" sz="2000" u="none" strike="noStrike" dirty="0">
                          <a:effectLst/>
                        </a:rPr>
                        <a:t>трансферты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</a:t>
                      </a:r>
                      <a:r>
                        <a:rPr lang="ru-RU" sz="2000" u="none" strike="noStrike" dirty="0" smtClean="0">
                          <a:effectLst/>
                        </a:rPr>
                        <a:t>381 946,076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 smtClean="0">
                          <a:effectLst/>
                        </a:rPr>
                        <a:t>466 502,529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122,14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5988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Расходы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</a:t>
                      </a:r>
                      <a:r>
                        <a:rPr lang="ru-RU" sz="2000" u="none" strike="noStrike" dirty="0" smtClean="0">
                          <a:effectLst/>
                        </a:rPr>
                        <a:t>639 540,315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</a:t>
                      </a:r>
                      <a:r>
                        <a:rPr lang="ru-RU" sz="2000" u="none" strike="noStrike" dirty="0" smtClean="0">
                          <a:effectLst/>
                        </a:rPr>
                        <a:t>756 225,687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118,25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896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Дефицит (профицит)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</a:t>
                      </a:r>
                      <a:r>
                        <a:rPr lang="ru-RU" sz="2000" u="none" strike="noStrike" dirty="0" smtClean="0">
                          <a:effectLst/>
                        </a:rPr>
                        <a:t>-4 760,449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 </a:t>
                      </a:r>
                      <a:r>
                        <a:rPr lang="ru-RU" sz="2000" u="none" strike="noStrike" dirty="0" smtClean="0">
                          <a:effectLst/>
                        </a:rPr>
                        <a:t>2</a:t>
                      </a:r>
                      <a:r>
                        <a:rPr lang="en-US" sz="2000" u="none" strike="noStrike" dirty="0" smtClean="0">
                          <a:effectLst/>
                        </a:rPr>
                        <a:t>2 </a:t>
                      </a:r>
                      <a:r>
                        <a:rPr lang="ru-RU" sz="2000" u="none" strike="noStrike" dirty="0" smtClean="0">
                          <a:effectLst/>
                        </a:rPr>
                        <a:t>964</a:t>
                      </a:r>
                      <a:r>
                        <a:rPr lang="en-US" sz="2000" u="none" strike="noStrike" dirty="0" smtClean="0">
                          <a:effectLst/>
                        </a:rPr>
                        <a:t>,</a:t>
                      </a:r>
                      <a:r>
                        <a:rPr lang="ru-RU" sz="2000" u="none" strike="noStrike" dirty="0" smtClean="0">
                          <a:effectLst/>
                        </a:rPr>
                        <a:t>841</a:t>
                      </a:r>
                      <a:r>
                        <a:rPr lang="en-US" sz="2000" u="none" strike="noStrike" dirty="0" smtClean="0">
                          <a:effectLst/>
                        </a:rPr>
                        <a:t>  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 </a:t>
                      </a:r>
                      <a:r>
                        <a:rPr lang="ru-RU" sz="2000" u="none" strike="noStrike" dirty="0" smtClean="0">
                          <a:effectLst/>
                        </a:rPr>
                        <a:t>482,91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6218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Остатки на счетах бюджета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3 874,36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 smtClean="0">
                          <a:effectLst/>
                        </a:rPr>
                        <a:t> 21 446,310</a:t>
                      </a:r>
                      <a:r>
                        <a:rPr lang="en-US" sz="2000" u="none" strike="noStrike" dirty="0" smtClean="0">
                          <a:effectLst/>
                        </a:rPr>
                        <a:t>         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553,54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6433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Заемные средства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                                   -  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                        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5 400 00  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r>
                        <a:rPr lang="ru-RU" sz="2000" u="none" strike="noStrike" dirty="0" smtClean="0">
                          <a:effectLst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07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Структура налоговых и неналоговых доходов бюджета за 2018 год</a:t>
            </a:r>
            <a:endParaRPr lang="ru-RU" sz="32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2781330"/>
              </p:ext>
            </p:extLst>
          </p:nvPr>
        </p:nvGraphicFramePr>
        <p:xfrm>
          <a:off x="251520" y="1340768"/>
          <a:ext cx="8748464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844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305800" cy="57606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Поступление собственных налогов в бюджет района за 2018 год</a:t>
            </a:r>
            <a:endParaRPr lang="ru-RU" sz="36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89891"/>
              </p:ext>
            </p:extLst>
          </p:nvPr>
        </p:nvGraphicFramePr>
        <p:xfrm>
          <a:off x="395536" y="1484784"/>
          <a:ext cx="7920881" cy="46984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7402"/>
                <a:gridCol w="1454026"/>
                <a:gridCol w="1464193"/>
                <a:gridCol w="1125260"/>
              </a:tblGrid>
              <a:tr h="5267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налога (сбора)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за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2018 год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endParaRPr lang="ru-RU" sz="14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ctr"/>
                </a:tc>
              </a:tr>
              <a:tr h="26866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302 439,00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312 688,00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103,39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2092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197 986,00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205 206,56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103,65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20549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13 725,00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13 803,27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100,57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2092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14 603,00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15 135,48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103,65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2092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4 660,00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4 742,54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101,77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81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53 349,00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57 813,76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108,37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41253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ПРИ ПОЛЬЗОВАНИИ ПРИРОДНЫМИ РЕСУРСАМИ 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2 100,00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2 184,86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104,04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61582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446,00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487,62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109,33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41253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 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13 000,00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10 534,50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81,03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41253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2 570,00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2 786,52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108,42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2092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- 7,11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87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Недоимка по платежам в бюджет Михайловского муниципального района (тыс. руб.)</a:t>
            </a:r>
            <a:endParaRPr lang="ru-RU" sz="4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435229"/>
              </p:ext>
            </p:extLst>
          </p:nvPr>
        </p:nvGraphicFramePr>
        <p:xfrm>
          <a:off x="395536" y="1844824"/>
          <a:ext cx="8496944" cy="4968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6"/>
                <a:gridCol w="1728192"/>
                <a:gridCol w="1296144"/>
                <a:gridCol w="1296144"/>
                <a:gridCol w="1152128"/>
              </a:tblGrid>
              <a:tr h="2491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налогов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Местный бюджет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1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начало текущего года 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последнюю отчетную дату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Прирост, снижение            (тыс. руб.)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Рост, снижение           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834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отдельных видов деятельности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18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387,60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9 742,86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-355,26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96,35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475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5 018,95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3 176,01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1 842,94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158,03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98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Налог, взымаемый в связи с применением патентной</a:t>
                      </a:r>
                      <a:r>
                        <a:rPr lang="ru-RU" sz="18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системы налогообложения, зачисляемый в бюджеты  муниципальных районов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728,93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497,30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231,63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146,58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1677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15 135,48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13 416,17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1 719,31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112,82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55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Объемы безвозмездных перечислений в бюджет Михайловского муниципального района в 2018 году</a:t>
            </a:r>
            <a:endParaRPr lang="ru-RU" sz="3200" b="1" dirty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8759455"/>
              </p:ext>
            </p:extLst>
          </p:nvPr>
        </p:nvGraphicFramePr>
        <p:xfrm>
          <a:off x="467544" y="1700808"/>
          <a:ext cx="813690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76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Структура расходов бюджета района за 2018 год</a:t>
            </a:r>
            <a:endParaRPr lang="ru-RU" sz="2800" b="1" i="1" dirty="0"/>
          </a:p>
        </p:txBody>
      </p:sp>
      <p:sp>
        <p:nvSpPr>
          <p:cNvPr id="3" name="Овал 2"/>
          <p:cNvSpPr/>
          <p:nvPr/>
        </p:nvSpPr>
        <p:spPr>
          <a:xfrm>
            <a:off x="107504" y="1556793"/>
            <a:ext cx="3960440" cy="4104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Социальная сфера – 79,51%</a:t>
            </a:r>
            <a:endParaRPr lang="ru-RU" sz="2800" dirty="0"/>
          </a:p>
        </p:txBody>
      </p:sp>
      <p:sp>
        <p:nvSpPr>
          <p:cNvPr id="4" name="Овал 3"/>
          <p:cNvSpPr/>
          <p:nvPr/>
        </p:nvSpPr>
        <p:spPr>
          <a:xfrm>
            <a:off x="3419872" y="1484784"/>
            <a:ext cx="2448272" cy="2149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Национальная экономика, ЖКХ – 9,08%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915816" y="3501008"/>
            <a:ext cx="2952328" cy="2808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Общегосударственные вопросы, средства массовой информации, национальная оборона  - 11,41%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44208" y="2559320"/>
            <a:ext cx="2448272" cy="1733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Общий объем расходов</a:t>
            </a:r>
          </a:p>
          <a:p>
            <a:pPr algn="ctr"/>
            <a:r>
              <a:rPr lang="ru-RU" dirty="0" smtClean="0"/>
              <a:t>756 225,687 тыс.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5380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1337</TotalTime>
  <Words>994</Words>
  <Application>Microsoft Office PowerPoint</Application>
  <PresentationFormat>Экран (4:3)</PresentationFormat>
  <Paragraphs>284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Отчет об исполнении бюджета Михайловского муниципального района за 2018 год </vt:lpstr>
      <vt:lpstr>Нормативная база бюджетного процесса</vt:lpstr>
      <vt:lpstr>Основные параметры бюджета Михайловского муниципального района за 2018 год (тыс. руб.)</vt:lpstr>
      <vt:lpstr>Основные параметры исполнения бюджета Михайловского муниципального района за 2018 год (тыс. руб.)</vt:lpstr>
      <vt:lpstr>Структура налоговых и неналоговых доходов бюджета за 2018 год</vt:lpstr>
      <vt:lpstr>Поступление собственных налогов в бюджет района за 2018 год</vt:lpstr>
      <vt:lpstr>Недоимка по платежам в бюджет Михайловского муниципального района (тыс. руб.)</vt:lpstr>
      <vt:lpstr>Объемы безвозмездных перечислений в бюджет Михайловского муниципального района в 2018 году</vt:lpstr>
      <vt:lpstr>Структура расходов бюджета района за 2018 год</vt:lpstr>
      <vt:lpstr>Исполнение бюджета по отраслям в 2018 году  (тыс. руб.)</vt:lpstr>
      <vt:lpstr>Структура расходов бюджета по отраслям</vt:lpstr>
      <vt:lpstr>Исполнение районного бюджета за 2018 год</vt:lpstr>
      <vt:lpstr>Исполнение районного бюджета в рамках муниципальных программ за 2018 год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Михайловского муниципального района за 2016 год</dc:title>
  <dc:creator>Администратор</dc:creator>
  <cp:lastModifiedBy>TaranenkoIU</cp:lastModifiedBy>
  <cp:revision>52</cp:revision>
  <dcterms:created xsi:type="dcterms:W3CDTF">2018-04-18T01:16:34Z</dcterms:created>
  <dcterms:modified xsi:type="dcterms:W3CDTF">2019-03-28T03:41:40Z</dcterms:modified>
</cp:coreProperties>
</file>